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01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8" r:id="rId6"/>
    <p:sldId id="260" r:id="rId7"/>
    <p:sldId id="269" r:id="rId8"/>
    <p:sldId id="262" r:id="rId9"/>
    <p:sldId id="261" r:id="rId10"/>
    <p:sldId id="270" r:id="rId11"/>
    <p:sldId id="263" r:id="rId12"/>
    <p:sldId id="264" r:id="rId13"/>
    <p:sldId id="265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1A2FA0F-2544-4AF9-B059-0A24B0277048}">
          <p14:sldIdLst>
            <p14:sldId id="256"/>
            <p14:sldId id="258"/>
            <p14:sldId id="257"/>
            <p14:sldId id="259"/>
            <p14:sldId id="268"/>
            <p14:sldId id="260"/>
            <p14:sldId id="269"/>
            <p14:sldId id="262"/>
            <p14:sldId id="261"/>
            <p14:sldId id="270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A8EA5-7220-466D-A42A-B1A3E675658D}" type="datetimeFigureOut">
              <a:rPr lang="it-IT" smtClean="0"/>
              <a:t>16/07/2019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0144A-2BAC-48B9-9471-22D74CE239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5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5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117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04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3873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52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890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6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5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8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6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31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5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1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7/12/2019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16ED-8AEE-4076-97FA-91204448A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7579" y="969090"/>
            <a:ext cx="6686549" cy="1695635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600" b="1" dirty="0"/>
              <a:t>Riconoscimento e tracciamento di elementi su video ad alta risoluzione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CBB21-1D08-4ED2-A3D7-E48841EDE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0856" y="3224812"/>
            <a:ext cx="3313589" cy="1002759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it-IT" dirty="0"/>
              <a:t>Studente: Davide Liu</a:t>
            </a:r>
          </a:p>
          <a:p>
            <a:pPr algn="r"/>
            <a:r>
              <a:rPr lang="it-IT" dirty="0"/>
              <a:t>Relatore: Prof. Lamberto Ballan</a:t>
            </a:r>
          </a:p>
          <a:p>
            <a:pPr algn="r"/>
            <a:r>
              <a:rPr lang="it-IT" dirty="0"/>
              <a:t>Tutor aziendale: Leonardo Dal Zovo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43248-EB83-419A-878E-CD240F5BE24E}"/>
              </a:ext>
            </a:extLst>
          </p:cNvPr>
          <p:cNvSpPr/>
          <p:nvPr/>
        </p:nvSpPr>
        <p:spPr>
          <a:xfrm>
            <a:off x="2649303" y="4787658"/>
            <a:ext cx="52630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chemeClr val="accent2">
                    <a:lumMod val="50000"/>
                  </a:schemeClr>
                </a:solidFill>
              </a:rPr>
              <a:t>Università degli studi di Padova</a:t>
            </a:r>
          </a:p>
          <a:p>
            <a:pPr algn="ctr"/>
            <a:r>
              <a:rPr lang="it-IT" sz="2000" dirty="0">
                <a:solidFill>
                  <a:schemeClr val="accent2">
                    <a:lumMod val="50000"/>
                  </a:schemeClr>
                </a:solidFill>
              </a:rPr>
              <a:t>Corso di Laurea Triennale in informatica</a:t>
            </a:r>
          </a:p>
          <a:p>
            <a:pPr algn="ctr"/>
            <a:endParaRPr lang="it-IT" sz="2000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it-IT" sz="2000" dirty="0">
                <a:solidFill>
                  <a:schemeClr val="accent2">
                    <a:lumMod val="50000"/>
                  </a:schemeClr>
                </a:solidFill>
              </a:rPr>
              <a:t>Esame di laurea</a:t>
            </a:r>
          </a:p>
        </p:txBody>
      </p:sp>
    </p:spTree>
    <p:extLst>
      <p:ext uri="{BB962C8B-B14F-4D97-AF65-F5344CB8AC3E}">
        <p14:creationId xmlns:p14="http://schemas.microsoft.com/office/powerpoint/2010/main" val="396450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97AB-425C-4511-A2EC-6A615D2A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tracking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D0E6C-3F4E-483C-8EA3-C21E32B4C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7B5BE-11F5-4F9C-862E-569201D6D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309" y="787783"/>
            <a:ext cx="90089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dirty="0"/>
              <a:t>/14</a:t>
            </a:r>
          </a:p>
        </p:txBody>
      </p:sp>
      <p:pic>
        <p:nvPicPr>
          <p:cNvPr id="12" name="A">
            <a:hlinkClick r:id="" action="ppaction://media"/>
            <a:extLst>
              <a:ext uri="{FF2B5EF4-FFF2-40B4-BE49-F238E27FC236}">
                <a16:creationId xmlns:a16="http://schemas.microsoft.com/office/drawing/2014/main" id="{2FC8531F-AA29-41D8-A388-AD24CAC46A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2415" y="1913878"/>
            <a:ext cx="6591300" cy="3708400"/>
          </a:xfrm>
        </p:spPr>
      </p:pic>
    </p:spTree>
    <p:extLst>
      <p:ext uri="{BB962C8B-B14F-4D97-AF65-F5344CB8AC3E}">
        <p14:creationId xmlns:p14="http://schemas.microsoft.com/office/powerpoint/2010/main" val="427007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34B8-62BD-4942-89C3-80712280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Algoritmo di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E5635-38AB-42B2-BE9B-80154B2A7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909" y="1721931"/>
            <a:ext cx="4276899" cy="4297129"/>
          </a:xfrm>
        </p:spPr>
        <p:txBody>
          <a:bodyPr>
            <a:normAutofit lnSpcReduction="10000"/>
          </a:bodyPr>
          <a:lstStyle/>
          <a:p>
            <a:r>
              <a:rPr lang="it-IT" dirty="0"/>
              <a:t>Effettuare una detection per ogni frame</a:t>
            </a:r>
          </a:p>
          <a:p>
            <a:r>
              <a:rPr lang="it-IT" dirty="0"/>
              <a:t>Sfruttare dei trackers per tracciare gli elementi presenti nel video</a:t>
            </a:r>
          </a:p>
          <a:p>
            <a:r>
              <a:rPr lang="it-IT" dirty="0"/>
              <a:t>Ogni tracker usa un filtro per prevedere la prossima locazione dell’oggetto tracciato a partire dalle locazioni precedenti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350" dirty="0"/>
              <a:t>Filtro di Kalman</a:t>
            </a:r>
          </a:p>
          <a:p>
            <a:r>
              <a:rPr lang="it-IT" dirty="0"/>
              <a:t>Assegnare ad ogni tracker il rispettivo oggetto tracciato individuato tramite la nuova detection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9BFC5CA-FAB3-4DF2-B808-73CDF7278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B14E97-D1D1-4B31-ACF0-79D39646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089" y="1448087"/>
            <a:ext cx="790596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dirty="0"/>
              <a:t>/13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D7C909-EC78-4F76-BB16-B0C1346B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091" y="1669161"/>
            <a:ext cx="1777365" cy="1223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B57B1E-8A03-4C9D-9ED1-EFC8962F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093" y="4561581"/>
            <a:ext cx="1777365" cy="1223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E2ABD4-B87E-4837-A3DF-21E238FED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92" y="3067780"/>
            <a:ext cx="1777365" cy="122301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EC2664-8DDC-43EC-983E-3E8889934B56}"/>
              </a:ext>
            </a:extLst>
          </p:cNvPr>
          <p:cNvSpPr/>
          <p:nvPr/>
        </p:nvSpPr>
        <p:spPr>
          <a:xfrm>
            <a:off x="5783295" y="2256218"/>
            <a:ext cx="815524" cy="2202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BED8579-6276-4BC4-B604-CFB636B1F832}"/>
              </a:ext>
            </a:extLst>
          </p:cNvPr>
          <p:cNvSpPr/>
          <p:nvPr/>
        </p:nvSpPr>
        <p:spPr>
          <a:xfrm>
            <a:off x="6182559" y="3608551"/>
            <a:ext cx="416260" cy="18085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455842A-67BF-405D-B57E-83517D613549}"/>
              </a:ext>
            </a:extLst>
          </p:cNvPr>
          <p:cNvSpPr/>
          <p:nvPr/>
        </p:nvSpPr>
        <p:spPr>
          <a:xfrm>
            <a:off x="5783295" y="5062970"/>
            <a:ext cx="815524" cy="2202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DD001-8638-4DEC-861A-5FC2ECEB3D41}"/>
              </a:ext>
            </a:extLst>
          </p:cNvPr>
          <p:cNvSpPr/>
          <p:nvPr/>
        </p:nvSpPr>
        <p:spPr>
          <a:xfrm>
            <a:off x="193089" y="760214"/>
            <a:ext cx="867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11/14</a:t>
            </a:r>
          </a:p>
        </p:txBody>
      </p:sp>
    </p:spTree>
    <p:extLst>
      <p:ext uri="{BB962C8B-B14F-4D97-AF65-F5344CB8AC3E}">
        <p14:creationId xmlns:p14="http://schemas.microsoft.com/office/powerpoint/2010/main" val="387671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AFD4-4B8C-4B39-8FDF-BCD7BC93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909" y="478371"/>
            <a:ext cx="6589199" cy="1280890"/>
          </a:xfrm>
        </p:spPr>
        <p:txBody>
          <a:bodyPr>
            <a:normAutofit/>
          </a:bodyPr>
          <a:lstStyle/>
          <a:p>
            <a:r>
              <a:rPr lang="it-IT" dirty="0"/>
              <a:t>Assegnazione tracker-detection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02596-0C6C-49B2-8C8F-D4A695DEA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909" y="1970843"/>
            <a:ext cx="4376341" cy="330206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dirty="0"/>
              <a:t>Calcolare un valore di similarità per ogni coppia tracker-detection: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it-IT" sz="1350" dirty="0"/>
              <a:t>Intersection over Union (IoU)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it-IT" sz="1350" dirty="0"/>
              <a:t>Dimensione delle aree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it-IT" sz="1350" dirty="0"/>
              <a:t>Rapporto tra i lati</a:t>
            </a:r>
          </a:p>
          <a:p>
            <a:pPr>
              <a:lnSpc>
                <a:spcPct val="90000"/>
              </a:lnSpc>
            </a:pPr>
            <a:r>
              <a:rPr lang="it-IT" dirty="0"/>
              <a:t>Effettuare gli assegnamenti massimizzando il valore di similarità</a:t>
            </a:r>
          </a:p>
          <a:p>
            <a:pPr>
              <a:lnSpc>
                <a:spcPct val="90000"/>
              </a:lnSpc>
            </a:pPr>
            <a:r>
              <a:rPr lang="it-IT" dirty="0"/>
              <a:t>Creare nuovi tracker per tracciare eventuali nuovi oggetti</a:t>
            </a:r>
          </a:p>
          <a:p>
            <a:pPr>
              <a:lnSpc>
                <a:spcPct val="90000"/>
              </a:lnSpc>
            </a:pPr>
            <a:r>
              <a:rPr lang="it-IT" dirty="0"/>
              <a:t>Cancellare i trackers che da troppo frames non sono più stati assegnati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746EB-975D-4C3A-BBA7-B83AD5BAF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A9ED0-F0E4-4A99-A7FF-75BCC54C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9773" y="1448087"/>
            <a:ext cx="803912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dirty="0"/>
              <a:t>/13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C2030-E078-4A8A-8AAE-02BE33688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53" y="2434691"/>
            <a:ext cx="2473500" cy="3025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2F58D7-0770-4EBC-9196-F7592FCC0CC0}"/>
              </a:ext>
            </a:extLst>
          </p:cNvPr>
          <p:cNvSpPr/>
          <p:nvPr/>
        </p:nvSpPr>
        <p:spPr>
          <a:xfrm>
            <a:off x="264872" y="772344"/>
            <a:ext cx="8675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12/14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3D6E4-9FFD-4ED1-A246-7B6D90F17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44" y="2434691"/>
            <a:ext cx="2502209" cy="305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3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A494-A7DC-4D0E-90A8-D05FCC66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C86A-8CEF-476E-969B-197B4F8CA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019300"/>
            <a:ext cx="6591985" cy="4002209"/>
          </a:xfrm>
        </p:spPr>
        <p:txBody>
          <a:bodyPr>
            <a:normAutofit/>
          </a:bodyPr>
          <a:lstStyle/>
          <a:p>
            <a:r>
              <a:rPr lang="it-IT" dirty="0"/>
              <a:t>Dataset VisDrone2019 formato da video ripresi da un drone</a:t>
            </a:r>
          </a:p>
          <a:p>
            <a:r>
              <a:rPr lang="it-IT" dirty="0"/>
              <a:t>Solo 5 categorie di elementi: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800" dirty="0"/>
              <a:t>Detections molto più semplici rispetto al precedente dataset</a:t>
            </a:r>
          </a:p>
          <a:p>
            <a:r>
              <a:rPr lang="it-IT" dirty="0"/>
              <a:t>Circa il 70% degli oggetti vengono tracciati per almeno l’80% della loro durata</a:t>
            </a:r>
          </a:p>
          <a:p>
            <a:r>
              <a:rPr lang="it-IT" dirty="0"/>
              <a:t>Metriche IDF1 e MOTA circa al 50%</a:t>
            </a:r>
          </a:p>
          <a:p>
            <a:r>
              <a:rPr lang="it-IT" dirty="0"/>
              <a:t>Aumentando la qualità della detection aumenta anche la qualità del tracking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5244EA-7240-4855-AEA1-12F68C99A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9047C-F1BB-4C4A-8F2A-356F6D6E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6457" y="1448087"/>
            <a:ext cx="817228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dirty="0"/>
              <a:t>/13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48B13F-0706-44DA-819A-5462FE2F7227}"/>
              </a:ext>
            </a:extLst>
          </p:cNvPr>
          <p:cNvSpPr/>
          <p:nvPr/>
        </p:nvSpPr>
        <p:spPr>
          <a:xfrm>
            <a:off x="212882" y="755441"/>
            <a:ext cx="1057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13/14</a:t>
            </a:r>
          </a:p>
        </p:txBody>
      </p:sp>
    </p:spTree>
    <p:extLst>
      <p:ext uri="{BB962C8B-B14F-4D97-AF65-F5344CB8AC3E}">
        <p14:creationId xmlns:p14="http://schemas.microsoft.com/office/powerpoint/2010/main" val="162461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2917A-8033-4EA7-9F06-6ABD4CD1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593056-E5CE-455F-BA6D-4A8B6573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9773" y="1448087"/>
            <a:ext cx="803912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dirty="0"/>
              <a:t>/13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A905-1609-4D21-AE6E-B179D89C886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457450" y="2743200"/>
            <a:ext cx="6686550" cy="1697038"/>
          </a:xfrm>
        </p:spPr>
        <p:txBody>
          <a:bodyPr>
            <a:normAutofit/>
          </a:bodyPr>
          <a:lstStyle/>
          <a:p>
            <a:r>
              <a:rPr lang="it-IT" sz="4050" b="1" dirty="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410754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C0FD-AF9A-4014-A1A1-7BC96B2B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909" y="634330"/>
            <a:ext cx="6589199" cy="672030"/>
          </a:xfrm>
        </p:spPr>
        <p:txBody>
          <a:bodyPr>
            <a:normAutofit/>
          </a:bodyPr>
          <a:lstStyle/>
          <a:p>
            <a:r>
              <a:rPr lang="it-IT" dirty="0"/>
              <a:t>Azienda - Studiomapp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8BDE-F233-4572-BE20-E1D309B7D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909" y="1833382"/>
            <a:ext cx="4376341" cy="4484989"/>
          </a:xfrm>
        </p:spPr>
        <p:txBody>
          <a:bodyPr>
            <a:normAutofit/>
          </a:bodyPr>
          <a:lstStyle/>
          <a:p>
            <a:r>
              <a:rPr lang="it-IT" dirty="0"/>
              <a:t>Startup innovativa fondata a ﬁne 2015 con sede a Ravenna</a:t>
            </a:r>
          </a:p>
          <a:p>
            <a:r>
              <a:rPr lang="it-IT" dirty="0"/>
              <a:t>Sviluppa algoritmi di intelligenza artiﬁciale applicati alla computer vision</a:t>
            </a:r>
          </a:p>
          <a:p>
            <a:r>
              <a:rPr lang="it-IT" dirty="0"/>
              <a:t>Studio del territorio tramite analisi di immagini satellitari</a:t>
            </a:r>
          </a:p>
          <a:p>
            <a:r>
              <a:rPr lang="it-IT" dirty="0"/>
              <a:t>Classificata al quarto posto nella sfida di object detection xView Challenge organizzata dal Pentagono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D467E6-69B7-4F2A-98BA-4805B9197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450"/>
              </a:spcAft>
            </a:pPr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E77FD-C122-41FA-8770-30CD409B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8575" y="787783"/>
            <a:ext cx="949909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fld id="{D57F1E4F-1CFF-5643-939E-217C01CDF565}" type="slidenum">
              <a:rPr lang="en-US" smtClean="0"/>
              <a:pPr>
                <a:lnSpc>
                  <a:spcPct val="90000"/>
                </a:lnSpc>
                <a:spcAft>
                  <a:spcPts val="450"/>
                </a:spcAft>
              </a:pPr>
              <a:t>2</a:t>
            </a:fld>
            <a:r>
              <a:rPr lang="en-US" dirty="0"/>
              <a:t>/14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6BA149-E2A0-444A-8A4D-B2B3AF1F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1" y="1833382"/>
            <a:ext cx="2434676" cy="39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0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E95A4-E913-4C4C-A2C5-3D46B4DD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D781-5B8C-4660-AB62-F1B6A2614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1909" y="1961015"/>
            <a:ext cx="3197531" cy="3767397"/>
          </a:xfrm>
        </p:spPr>
        <p:txBody>
          <a:bodyPr>
            <a:normAutofit/>
          </a:bodyPr>
          <a:lstStyle/>
          <a:p>
            <a:pPr algn="ctr"/>
            <a:r>
              <a:rPr lang="it-IT" sz="2000" dirty="0"/>
              <a:t>Object detection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E586F4-04D3-4FA5-B30E-C8B6DFD7A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54447" y="1961015"/>
            <a:ext cx="3197531" cy="3767397"/>
          </a:xfrm>
        </p:spPr>
        <p:txBody>
          <a:bodyPr/>
          <a:lstStyle/>
          <a:p>
            <a:pPr algn="ctr"/>
            <a:r>
              <a:rPr lang="it-IT" sz="2000" dirty="0"/>
              <a:t>Object tracking</a:t>
            </a:r>
          </a:p>
          <a:p>
            <a:endParaRPr lang="it-IT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E617747-1DE2-45AD-A915-9E3BCC09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C64D2-1C5B-4322-AA7E-67AAD632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3064" y="787783"/>
            <a:ext cx="883142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dirty="0"/>
              <a:t>/14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E540A3-CF90-4F2A-98F5-67781EC065DB}"/>
              </a:ext>
            </a:extLst>
          </p:cNvPr>
          <p:cNvSpPr txBox="1"/>
          <p:nvPr/>
        </p:nvSpPr>
        <p:spPr>
          <a:xfrm>
            <a:off x="6255007" y="676475"/>
            <a:ext cx="23969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50" i="1" dirty="0">
                <a:solidFill>
                  <a:schemeClr val="bg1">
                    <a:lumMod val="50000"/>
                  </a:schemeClr>
                </a:solidFill>
              </a:rPr>
              <a:t>’’If we want machines to think, we need to teach them to see’’ Li Fei Fei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C3C532-BC26-479D-9222-B32643339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909" y="2521258"/>
            <a:ext cx="3192213" cy="319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B480C-90AD-48C3-B447-BCF9A3F8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767" y="2521258"/>
            <a:ext cx="3192211" cy="31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C9A0-7C92-4E95-8DF3-271506A2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02E34-B50F-4DDB-AF2E-25242C591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16" y="1905000"/>
            <a:ext cx="3638690" cy="3999103"/>
          </a:xfrm>
        </p:spPr>
        <p:txBody>
          <a:bodyPr>
            <a:normAutofit/>
          </a:bodyPr>
          <a:lstStyle/>
          <a:p>
            <a:r>
              <a:rPr lang="it-IT" sz="1700" dirty="0"/>
              <a:t>Interpretare il contenuto di un immagine</a:t>
            </a:r>
          </a:p>
          <a:p>
            <a:r>
              <a:rPr lang="it-IT" sz="1700" dirty="0"/>
              <a:t>Riconoscere gli elementi presenti in essa:</a:t>
            </a:r>
          </a:p>
          <a:p>
            <a:pPr marL="514350" lvl="1">
              <a:buFont typeface="Wingdings" panose="05000000000000000000" pitchFamily="2" charset="2"/>
              <a:buChar char="§"/>
            </a:pPr>
            <a:r>
              <a:rPr lang="it-IT" dirty="0"/>
              <a:t>Bounding box</a:t>
            </a:r>
          </a:p>
          <a:p>
            <a:pPr marL="514350" lvl="1">
              <a:buFont typeface="Wingdings" panose="05000000000000000000" pitchFamily="2" charset="2"/>
              <a:buChar char="§"/>
            </a:pPr>
            <a:r>
              <a:rPr lang="it-IT" dirty="0"/>
              <a:t>Categoria</a:t>
            </a:r>
          </a:p>
          <a:p>
            <a:pPr marL="514350" lvl="1">
              <a:buFont typeface="Wingdings" panose="05000000000000000000" pitchFamily="2" charset="2"/>
              <a:buChar char="§"/>
            </a:pPr>
            <a:r>
              <a:rPr lang="it-IT" dirty="0"/>
              <a:t>Probabilità</a:t>
            </a:r>
          </a:p>
          <a:p>
            <a:r>
              <a:rPr lang="it-IT" sz="1700" dirty="0"/>
              <a:t>Stato dell’arte: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Convolutional neural 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Faster R-CNN</a:t>
            </a:r>
          </a:p>
          <a:p>
            <a:pPr marL="0" indent="0">
              <a:buNone/>
            </a:pPr>
            <a:endParaRPr lang="it-IT" dirty="0"/>
          </a:p>
          <a:p>
            <a:pPr marL="214313">
              <a:buFont typeface="Wingdings" panose="05000000000000000000" pitchFamily="2" charset="2"/>
              <a:buChar char="§"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4025A9-78BF-4C58-9C08-431A5DF985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0754" y="3429000"/>
            <a:ext cx="2781659" cy="2689871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8FF9BD-7A91-462E-B310-2B89C042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8F1A3-CFAA-4F9B-9CCA-21AF5F55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474" y="787783"/>
            <a:ext cx="767732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dirty="0"/>
              <a:t>/14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64A3F2-2651-4734-9BE3-A105AFA1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35" y="1438172"/>
            <a:ext cx="1725930" cy="15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C00C-99AD-430C-A927-0888AD6D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512463"/>
            <a:ext cx="6589199" cy="1280890"/>
          </a:xfrm>
        </p:spPr>
        <p:txBody>
          <a:bodyPr>
            <a:normAutofit/>
          </a:bodyPr>
          <a:lstStyle/>
          <a:p>
            <a:r>
              <a:rPr lang="it-IT" dirty="0"/>
              <a:t>Difficoltà nell’elaborare immagini in alta risoluzione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15545-D967-4C8E-B12B-6235E34A7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 modelli esistenti ridimensionano automaticamente le immagini troppo grandi per adattarle al loro input: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Perdita di risoluzione</a:t>
            </a:r>
          </a:p>
          <a:p>
            <a:r>
              <a:rPr lang="it-IT" dirty="0"/>
              <a:t>Processare immagini a bassa risoluzione è più efficiente: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Meno pixels da elaborare</a:t>
            </a:r>
          </a:p>
          <a:p>
            <a:r>
              <a:rPr lang="it-IT" dirty="0"/>
              <a:t>I datasets utilizzati per allenare i modelli sono composti da milioni di immagini in bassa risoluzione (ImageNet):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Immagini in alta definizione più difficili da reperire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A69B6C-1C13-4BE3-A4DC-80D3DB9D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0D825-2D5C-4053-953A-EC757C37B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330" y="787783"/>
            <a:ext cx="829876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88844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CB4B-AD7C-4E8C-B829-3F4C0103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909" y="512463"/>
            <a:ext cx="6589199" cy="1280890"/>
          </a:xfrm>
        </p:spPr>
        <p:txBody>
          <a:bodyPr>
            <a:normAutofit/>
          </a:bodyPr>
          <a:lstStyle/>
          <a:p>
            <a:r>
              <a:rPr lang="it-IT" dirty="0"/>
              <a:t>Object detection con frammentazione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9F08F-AE02-49CA-8BA3-FC6CB5AB0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909" y="2103737"/>
            <a:ext cx="4376341" cy="3721687"/>
          </a:xfrm>
        </p:spPr>
        <p:txBody>
          <a:bodyPr>
            <a:noAutofit/>
          </a:bodyPr>
          <a:lstStyle/>
          <a:p>
            <a:r>
              <a:rPr lang="it-IT" dirty="0"/>
              <a:t>Suddividere un’ immagine in regioni</a:t>
            </a:r>
          </a:p>
          <a:p>
            <a:r>
              <a:rPr lang="it-IT" dirty="0"/>
              <a:t>Effettuare la detection su una regione alla volta</a:t>
            </a:r>
          </a:p>
          <a:p>
            <a:r>
              <a:rPr lang="it-IT" dirty="0"/>
              <a:t>Eliminare le boxes molto sovrapposte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800" dirty="0"/>
              <a:t>Non-Max Suppression</a:t>
            </a:r>
          </a:p>
          <a:p>
            <a:r>
              <a:rPr lang="it-IT" dirty="0"/>
              <a:t>Problema: uno stesso elemento può venire individuato più volte</a:t>
            </a:r>
          </a:p>
          <a:p>
            <a:r>
              <a:rPr lang="it-IT" dirty="0"/>
              <a:t>Algoritmo per ricomporre le detections frammentate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BD2A2-72E5-4155-B763-6E447169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16C6C-4620-43D1-B022-449833F7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7452" y="787783"/>
            <a:ext cx="838754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dirty="0"/>
              <a:t>/14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A65D9-012D-4B99-86F7-391DC13F5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0" y="2305291"/>
            <a:ext cx="2482804" cy="334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695494-B873-4575-A5E1-E0A7FF12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250" y="2305290"/>
            <a:ext cx="2485591" cy="33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0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22B39C-BEF6-4DCA-909E-D5D19451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15" y="512463"/>
            <a:ext cx="6589199" cy="1280890"/>
          </a:xfrm>
        </p:spPr>
        <p:txBody>
          <a:bodyPr/>
          <a:lstStyle/>
          <a:p>
            <a:r>
              <a:rPr lang="it-IT" dirty="0"/>
              <a:t>Algoritmo per ricomporre le detections frammentate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977CF6-6CB9-4FEA-973A-003D0EC45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3737025" cy="3777622"/>
          </a:xfrm>
        </p:spPr>
        <p:txBody>
          <a:bodyPr>
            <a:normAutofit fontScale="92500"/>
          </a:bodyPr>
          <a:lstStyle/>
          <a:p>
            <a:r>
              <a:rPr lang="it-IT" dirty="0"/>
              <a:t>Si raggruppano tutte le boxes che potrebbero appartenere allo stesso elemento: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700" dirty="0"/>
              <a:t>Stessa categoria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700" dirty="0"/>
              <a:t>Vicine tra loro o intersecate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700" dirty="0"/>
              <a:t>Individuate su regioni diverse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700" dirty="0"/>
              <a:t>Dimensioni compatibili</a:t>
            </a:r>
          </a:p>
          <a:p>
            <a:r>
              <a:rPr lang="it-IT" dirty="0"/>
              <a:t>Queste boxes vengono sostituite con una nuova box che le racchiude tutte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A53FD-260F-4B7D-B160-EC3AF2F0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Davide Liu - Riconiscimento e tracciamento di elementi su video ad alta risoluzione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EA013-B0FC-456B-8209-B35C328B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320" y="787783"/>
            <a:ext cx="821886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dirty="0"/>
              <a:t>/14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7F0C59-921B-47A6-97AE-350CF6E2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440" y="2497731"/>
            <a:ext cx="3136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6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EB65-29C8-421B-A6C1-F54CB818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8623-3929-4A9F-982C-ECE1427D8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415" y="1838606"/>
            <a:ext cx="3783681" cy="3767397"/>
          </a:xfrm>
        </p:spPr>
        <p:txBody>
          <a:bodyPr>
            <a:noAutofit/>
          </a:bodyPr>
          <a:lstStyle/>
          <a:p>
            <a:r>
              <a:rPr lang="it-IT" dirty="0"/>
              <a:t>Dataset xView composto da immagini satellitari (60 categorie diverse)</a:t>
            </a:r>
          </a:p>
          <a:p>
            <a:r>
              <a:rPr lang="it-IT" dirty="0"/>
              <a:t>Molti oggetti risultano molto piccoli e sfocati</a:t>
            </a:r>
          </a:p>
          <a:p>
            <a:r>
              <a:rPr lang="it-IT" dirty="0"/>
              <a:t>Metriche mAP e F1 circa al 25%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mAP migliora fino al 1.7%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F1 migliora fino al 16.9%</a:t>
            </a:r>
          </a:p>
          <a:p>
            <a:r>
              <a:rPr lang="it-IT" dirty="0"/>
              <a:t>I miglioramenti sono dovuti ad un incremento della precision e della recall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D57CBC-3423-415E-A610-A91B1F3123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5044" y="2221513"/>
            <a:ext cx="2895891" cy="3001581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CD7669-E35F-4AD7-97A3-8B94130BD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C8ADB-7E27-4B73-BBF3-967EE04B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330" y="787783"/>
            <a:ext cx="829876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dirty="0"/>
              <a:t>/14</a:t>
            </a:r>
          </a:p>
        </p:txBody>
      </p:sp>
    </p:spTree>
    <p:extLst>
      <p:ext uri="{BB962C8B-B14F-4D97-AF65-F5344CB8AC3E}">
        <p14:creationId xmlns:p14="http://schemas.microsoft.com/office/powerpoint/2010/main" val="320147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B910-F2C2-41A2-8F5A-EDA91E88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F2FC1-0862-4D81-B2CF-8ED984A31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474" y="1653475"/>
            <a:ext cx="4018097" cy="4280672"/>
          </a:xfrm>
        </p:spPr>
        <p:txBody>
          <a:bodyPr>
            <a:noAutofit/>
          </a:bodyPr>
          <a:lstStyle/>
          <a:p>
            <a:r>
              <a:rPr lang="it-IT" dirty="0"/>
              <a:t>Tracciare specifici elementi attraverso una sequenza di frames</a:t>
            </a:r>
          </a:p>
          <a:p>
            <a:r>
              <a:rPr lang="it-IT" dirty="0"/>
              <a:t>Assegnazione di un ID univoco ad ogni elemento tracciato</a:t>
            </a:r>
          </a:p>
          <a:p>
            <a:r>
              <a:rPr lang="it-IT" dirty="0"/>
              <a:t>Tracciando un oggetto in movimento possono sorgere alcuni dei seguenti problemi: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Occlusione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Sfocatura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Luminosità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Etc...</a:t>
            </a:r>
          </a:p>
          <a:p>
            <a:pPr marL="42863" indent="0">
              <a:buNone/>
            </a:pPr>
            <a:endParaRPr lang="it-IT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C61D6-6A5E-4703-82BD-8A8C517C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z="900" dirty="0"/>
              <a:t>Davide Liu - Riconiscimento e tracciamento di elementi su video ad alta risoluzione</a:t>
            </a: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CA4E6-0D61-4624-A347-3D5299ED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" y="787783"/>
            <a:ext cx="1012386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dirty="0"/>
              <a:t>/14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F89DD-7FD6-4C1F-A753-87F6AB69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571" y="1554086"/>
            <a:ext cx="2608597" cy="44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321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1633</TotalTime>
  <Words>728</Words>
  <Application>Microsoft Office PowerPoint</Application>
  <PresentationFormat>On-screen Show (4:3)</PresentationFormat>
  <Paragraphs>117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Wingdings 3</vt:lpstr>
      <vt:lpstr>Wisp</vt:lpstr>
      <vt:lpstr>Riconoscimento e tracciamento di elementi su video ad alta risoluzione</vt:lpstr>
      <vt:lpstr>Azienda - Studiomapp</vt:lpstr>
      <vt:lpstr>Computer vision</vt:lpstr>
      <vt:lpstr>Object detection</vt:lpstr>
      <vt:lpstr>Difficoltà nell’elaborare immagini in alta risoluzione</vt:lpstr>
      <vt:lpstr>Object detection con frammentazione</vt:lpstr>
      <vt:lpstr>Algoritmo per ricomporre le detections frammentate</vt:lpstr>
      <vt:lpstr>Risultati detection</vt:lpstr>
      <vt:lpstr>Object tracking</vt:lpstr>
      <vt:lpstr>Esempio di tracking</vt:lpstr>
      <vt:lpstr>Algoritmo di tracking</vt:lpstr>
      <vt:lpstr>Assegnazione tracker-detection</vt:lpstr>
      <vt:lpstr>Risultati tracking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Riconoscimento e tracciamento di elementi su video ad alta risoluzione</dc:title>
  <dc:creator>DAVIDE LIU</dc:creator>
  <cp:lastModifiedBy>DAVIDE LIU</cp:lastModifiedBy>
  <cp:revision>33</cp:revision>
  <dcterms:created xsi:type="dcterms:W3CDTF">2019-07-12T15:25:31Z</dcterms:created>
  <dcterms:modified xsi:type="dcterms:W3CDTF">2019-07-16T13:15:24Z</dcterms:modified>
</cp:coreProperties>
</file>